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32" r:id="rId3"/>
    <p:sldId id="894" r:id="rId4"/>
    <p:sldId id="877" r:id="rId5"/>
    <p:sldId id="289" r:id="rId6"/>
    <p:sldId id="890" r:id="rId7"/>
    <p:sldId id="888" r:id="rId8"/>
    <p:sldId id="889" r:id="rId9"/>
    <p:sldId id="892" r:id="rId10"/>
    <p:sldId id="893" r:id="rId11"/>
    <p:sldId id="891" r:id="rId12"/>
    <p:sldId id="257" r:id="rId13"/>
    <p:sldId id="878" r:id="rId14"/>
    <p:sldId id="879" r:id="rId15"/>
    <p:sldId id="882" r:id="rId16"/>
    <p:sldId id="883" r:id="rId17"/>
    <p:sldId id="885" r:id="rId18"/>
    <p:sldId id="886" r:id="rId19"/>
    <p:sldId id="887" r:id="rId20"/>
    <p:sldId id="880" r:id="rId21"/>
    <p:sldId id="881" r:id="rId22"/>
    <p:sldId id="895" r:id="rId23"/>
    <p:sldId id="305" r:id="rId24"/>
    <p:sldId id="89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CE250-0D8C-4980-A979-FF9185C93F68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1F980-CDE7-4602-84A4-578B0110E6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943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28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3148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EE52-1EF4-45DF-8815-2A3421788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A44CD5-A983-41A4-8D69-8BB2D55DC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9C98D-767C-4951-B3DE-46C90D816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19A-6173-44DE-B3EA-DF3277008A6C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4BDC3-FAFB-4B0C-9A94-CD2B1B8CA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BC398-4518-4564-8090-E83A5766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08E-961A-471F-B80E-F601334F7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625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45AB5-5BF1-4027-8440-2BC206E4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E432D8-FF4B-474A-AB04-8FB4A9212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1DC3A-939A-4F9E-9D95-6D8F28587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19A-6173-44DE-B3EA-DF3277008A6C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77CD8-A48E-4F9F-807A-02CCFE879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03A30-AE0A-444A-808D-D68C71EC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08E-961A-471F-B80E-F601334F7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19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0242D7-4D8D-4FC3-94F4-64A94C06EA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CCF690-B62C-4C51-865B-CD7BDC937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6D808-CBD2-4F49-BC52-51874F028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19A-6173-44DE-B3EA-DF3277008A6C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9C8CA-D4C2-4197-9C6C-90E6E28A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5DA0A-9C1F-45BA-A3C2-27E1F3D61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08E-961A-471F-B80E-F601334F7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154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7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100" kern="1200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6" y="153063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1500" kern="1200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30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6" y="2630433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1500" kern="1200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30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6" y="3730229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1500" kern="1200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30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8" y="4830026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1500" kern="1200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2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2"/>
            <a:ext cx="947516" cy="365125"/>
          </a:xfrm>
        </p:spPr>
        <p:txBody>
          <a:bodyPr/>
          <a:lstStyle>
            <a:lvl1pPr>
              <a:defRPr sz="675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6" y="6356352"/>
            <a:ext cx="3243943" cy="365125"/>
          </a:xfrm>
        </p:spPr>
        <p:txBody>
          <a:bodyPr/>
          <a:lstStyle>
            <a:lvl1pPr>
              <a:defRPr sz="675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179074" y="6356352"/>
            <a:ext cx="174727" cy="176009"/>
          </a:xfrm>
        </p:spPr>
        <p:txBody>
          <a:bodyPr/>
          <a:lstStyle>
            <a:lvl1pPr>
              <a:defRPr sz="675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10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18575" y="4976267"/>
            <a:ext cx="3820094" cy="1216522"/>
          </a:xfrm>
          <a:prstGeom prst="rect">
            <a:avLst/>
          </a:prstGeom>
        </p:spPr>
        <p:txBody>
          <a:bodyPr/>
          <a:lstStyle>
            <a:lvl1pPr algn="l">
              <a:lnSpc>
                <a:spcPct val="130000"/>
              </a:lnSpc>
              <a:defRPr spc="0">
                <a:solidFill>
                  <a:schemeClr val="tx1"/>
                </a:solidFill>
                <a:latin typeface="+mn-lt"/>
                <a:ea typeface="Lato Regular"/>
                <a:cs typeface="Lato Regular"/>
                <a:sym typeface="Lato Regular"/>
              </a:defRPr>
            </a:lvl1pPr>
            <a:lvl2pPr algn="l">
              <a:lnSpc>
                <a:spcPct val="130000"/>
              </a:lnSpc>
              <a:defRPr spc="0">
                <a:solidFill>
                  <a:schemeClr val="tx1"/>
                </a:solidFill>
                <a:latin typeface="+mn-lt"/>
                <a:ea typeface="Lato Regular"/>
                <a:cs typeface="Lato Regular"/>
                <a:sym typeface="Lato Regular"/>
              </a:defRPr>
            </a:lvl2pPr>
            <a:lvl3pPr algn="l">
              <a:lnSpc>
                <a:spcPct val="130000"/>
              </a:lnSpc>
              <a:defRPr spc="0">
                <a:solidFill>
                  <a:schemeClr val="tx1"/>
                </a:solidFill>
                <a:latin typeface="+mn-lt"/>
                <a:ea typeface="Lato Regular"/>
                <a:cs typeface="Lato Regular"/>
                <a:sym typeface="Lato Regular"/>
              </a:defRPr>
            </a:lvl3pPr>
            <a:lvl4pPr algn="l">
              <a:lnSpc>
                <a:spcPct val="130000"/>
              </a:lnSpc>
              <a:defRPr spc="0">
                <a:solidFill>
                  <a:schemeClr val="tx1"/>
                </a:solidFill>
                <a:latin typeface="+mn-lt"/>
                <a:ea typeface="Lato Regular"/>
                <a:cs typeface="Lato Regular"/>
                <a:sym typeface="Lato Regular"/>
              </a:defRPr>
            </a:lvl4pPr>
            <a:lvl5pPr algn="l">
              <a:lnSpc>
                <a:spcPct val="130000"/>
              </a:lnSpc>
              <a:defRPr spc="0">
                <a:solidFill>
                  <a:schemeClr val="tx1"/>
                </a:solidFill>
                <a:latin typeface="+mn-lt"/>
                <a:ea typeface="Lato Regular"/>
                <a:cs typeface="Lato Regular"/>
                <a:sym typeface="Lato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Rectangle 4"/>
          <p:cNvSpPr txBox="1">
            <a:spLocks noGrp="1"/>
          </p:cNvSpPr>
          <p:nvPr>
            <p:ph type="body" sz="quarter" idx="13"/>
          </p:nvPr>
        </p:nvSpPr>
        <p:spPr>
          <a:xfrm rot="16200000">
            <a:off x="10970929" y="5547632"/>
            <a:ext cx="1274503" cy="294028"/>
          </a:xfrm>
          <a:prstGeom prst="rect">
            <a:avLst/>
          </a:prstGeom>
        </p:spPr>
        <p:txBody>
          <a:bodyPr lIns="88442" tIns="88442" rIns="88442" bIns="88442">
            <a:spAutoFit/>
          </a:bodyPr>
          <a:lstStyle>
            <a:lvl1pPr algn="l" defTabSz="412750">
              <a:lnSpc>
                <a:spcPct val="100000"/>
              </a:lnSpc>
              <a:defRPr sz="750" spc="82">
                <a:solidFill>
                  <a:schemeClr val="accent2"/>
                </a:solidFill>
                <a:latin typeface="+mn-lt"/>
                <a:ea typeface="Lato Regular"/>
                <a:cs typeface="Lato Regular"/>
                <a:sym typeface="Lato Regular"/>
              </a:defRPr>
            </a:lvl1pPr>
          </a:lstStyle>
          <a:p>
            <a:r>
              <a:t>Simple P.</a:t>
            </a:r>
          </a:p>
        </p:txBody>
      </p:sp>
      <p:sp>
        <p:nvSpPr>
          <p:cNvPr id="49" name="Simple P."/>
          <p:cNvSpPr txBox="1">
            <a:spLocks noGrp="1"/>
          </p:cNvSpPr>
          <p:nvPr>
            <p:ph type="body" sz="quarter" idx="14"/>
          </p:nvPr>
        </p:nvSpPr>
        <p:spPr>
          <a:xfrm rot="16200000">
            <a:off x="225022" y="680920"/>
            <a:ext cx="672251" cy="398427"/>
          </a:xfrm>
          <a:prstGeom prst="rect">
            <a:avLst/>
          </a:prstGeom>
        </p:spPr>
        <p:txBody>
          <a:bodyPr lIns="82987" tIns="82987" rIns="82987" bIns="82987">
            <a:spAutoFit/>
          </a:bodyPr>
          <a:lstStyle>
            <a:lvl1pPr algn="r" defTabSz="412750">
              <a:lnSpc>
                <a:spcPct val="100000"/>
              </a:lnSpc>
              <a:defRPr sz="750" spc="82">
                <a:solidFill>
                  <a:schemeClr val="accent2"/>
                </a:solidFill>
                <a:latin typeface="+mn-lt"/>
                <a:ea typeface="Lato Regular"/>
                <a:cs typeface="Lato Regular"/>
                <a:sym typeface="Lato Regular"/>
              </a:defRPr>
            </a:lvl1pPr>
          </a:lstStyle>
          <a:p>
            <a:r>
              <a:t>Simple P.</a:t>
            </a:r>
          </a:p>
        </p:txBody>
      </p:sp>
      <p:sp>
        <p:nvSpPr>
          <p:cNvPr id="50" name="01"/>
          <p:cNvSpPr txBox="1">
            <a:spLocks noGrp="1"/>
          </p:cNvSpPr>
          <p:nvPr>
            <p:ph type="body" sz="quarter" idx="15"/>
          </p:nvPr>
        </p:nvSpPr>
        <p:spPr>
          <a:xfrm>
            <a:off x="1284078" y="4701797"/>
            <a:ext cx="3449508" cy="3280616"/>
          </a:xfrm>
          <a:prstGeom prst="rect">
            <a:avLst/>
          </a:prstGeom>
        </p:spPr>
        <p:txBody>
          <a:bodyPr/>
          <a:lstStyle>
            <a:lvl1pPr algn="l">
              <a:defRPr sz="20000" spc="0">
                <a:solidFill>
                  <a:schemeClr val="tx1">
                    <a:alpha val="20000"/>
                  </a:schemeClr>
                </a:solidFill>
                <a:latin typeface="Cormorant Infant Regular"/>
                <a:ea typeface="Cormorant Infant Regular"/>
                <a:cs typeface="Cormorant Infant Regular"/>
                <a:sym typeface="Cormorant Infant Regular"/>
              </a:defRPr>
            </a:lvl1pPr>
          </a:lstStyle>
          <a:p>
            <a:r>
              <a:t>01</a:t>
            </a:r>
          </a:p>
        </p:txBody>
      </p:sp>
      <p:sp>
        <p:nvSpPr>
          <p:cNvPr id="51" name="01"/>
          <p:cNvSpPr txBox="1">
            <a:spLocks noGrp="1"/>
          </p:cNvSpPr>
          <p:nvPr>
            <p:ph type="body" sz="quarter" idx="16"/>
          </p:nvPr>
        </p:nvSpPr>
        <p:spPr>
          <a:xfrm rot="16200000">
            <a:off x="395189" y="2004173"/>
            <a:ext cx="331917" cy="398427"/>
          </a:xfrm>
          <a:prstGeom prst="rect">
            <a:avLst/>
          </a:prstGeom>
        </p:spPr>
        <p:txBody>
          <a:bodyPr lIns="82987" tIns="82987" rIns="82987" bIns="82987">
            <a:spAutoFit/>
          </a:bodyPr>
          <a:lstStyle>
            <a:lvl1pPr algn="l" defTabSz="412750">
              <a:lnSpc>
                <a:spcPct val="100000"/>
              </a:lnSpc>
              <a:defRPr sz="750" spc="82">
                <a:solidFill>
                  <a:schemeClr val="accent2"/>
                </a:solidFill>
                <a:latin typeface="+mn-lt"/>
                <a:ea typeface="Lato Regular"/>
                <a:cs typeface="Lato Regular"/>
                <a:sym typeface="Lato Regular"/>
              </a:defRPr>
            </a:lvl1pPr>
          </a:lstStyle>
          <a:p>
            <a:r>
              <a:t>01</a:t>
            </a:r>
          </a:p>
        </p:txBody>
      </p:sp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1411595" y="2438252"/>
            <a:ext cx="5670381" cy="1321674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6000" spc="480">
                <a:solidFill>
                  <a:schemeClr val="tx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13847488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49362" y="2374562"/>
            <a:ext cx="2462395" cy="1541157"/>
          </a:xfrm>
          <a:prstGeom prst="rect">
            <a:avLst/>
          </a:prstGeom>
        </p:spPr>
        <p:txBody>
          <a:bodyPr/>
          <a:lstStyle>
            <a:lvl1pPr algn="l">
              <a:lnSpc>
                <a:spcPct val="130000"/>
              </a:lnSpc>
              <a:defRPr spc="0">
                <a:solidFill>
                  <a:schemeClr val="accent6"/>
                </a:solidFill>
                <a:latin typeface="+mn-lt"/>
                <a:ea typeface="Lato Regular"/>
                <a:cs typeface="Lato Regular"/>
                <a:sym typeface="Lato Regular"/>
              </a:defRPr>
            </a:lvl1pPr>
            <a:lvl2pPr algn="l">
              <a:lnSpc>
                <a:spcPct val="130000"/>
              </a:lnSpc>
              <a:defRPr spc="0">
                <a:solidFill>
                  <a:schemeClr val="accent6"/>
                </a:solidFill>
                <a:latin typeface="+mn-lt"/>
                <a:ea typeface="Lato Regular"/>
                <a:cs typeface="Lato Regular"/>
                <a:sym typeface="Lato Regular"/>
              </a:defRPr>
            </a:lvl2pPr>
            <a:lvl3pPr algn="l">
              <a:lnSpc>
                <a:spcPct val="130000"/>
              </a:lnSpc>
              <a:defRPr spc="0">
                <a:solidFill>
                  <a:schemeClr val="accent6"/>
                </a:solidFill>
                <a:latin typeface="+mn-lt"/>
                <a:ea typeface="Lato Regular"/>
                <a:cs typeface="Lato Regular"/>
                <a:sym typeface="Lato Regular"/>
              </a:defRPr>
            </a:lvl3pPr>
            <a:lvl4pPr algn="l">
              <a:lnSpc>
                <a:spcPct val="130000"/>
              </a:lnSpc>
              <a:defRPr spc="0">
                <a:solidFill>
                  <a:schemeClr val="accent6"/>
                </a:solidFill>
                <a:latin typeface="+mn-lt"/>
                <a:ea typeface="Lato Regular"/>
                <a:cs typeface="Lato Regular"/>
                <a:sym typeface="Lato Regular"/>
              </a:defRPr>
            </a:lvl4pPr>
            <a:lvl5pPr algn="l">
              <a:lnSpc>
                <a:spcPct val="130000"/>
              </a:lnSpc>
              <a:defRPr spc="0">
                <a:solidFill>
                  <a:schemeClr val="accent6"/>
                </a:solidFill>
                <a:latin typeface="+mn-lt"/>
                <a:ea typeface="Lato Regular"/>
                <a:cs typeface="Lato Regular"/>
                <a:sym typeface="Lato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Rectangle 4"/>
          <p:cNvSpPr txBox="1">
            <a:spLocks noGrp="1"/>
          </p:cNvSpPr>
          <p:nvPr>
            <p:ph type="body" sz="quarter" idx="13"/>
          </p:nvPr>
        </p:nvSpPr>
        <p:spPr>
          <a:xfrm rot="16200000">
            <a:off x="10970929" y="5547632"/>
            <a:ext cx="1274503" cy="294028"/>
          </a:xfrm>
          <a:prstGeom prst="rect">
            <a:avLst/>
          </a:prstGeom>
        </p:spPr>
        <p:txBody>
          <a:bodyPr lIns="88442" tIns="88442" rIns="88442" bIns="88442">
            <a:spAutoFit/>
          </a:bodyPr>
          <a:lstStyle>
            <a:lvl1pPr algn="l" defTabSz="412750">
              <a:lnSpc>
                <a:spcPct val="100000"/>
              </a:lnSpc>
              <a:defRPr sz="750" spc="82">
                <a:solidFill>
                  <a:schemeClr val="accent2"/>
                </a:solidFill>
                <a:latin typeface="+mn-lt"/>
                <a:ea typeface="Lato Regular"/>
                <a:cs typeface="Lato Regular"/>
                <a:sym typeface="Lato Regular"/>
              </a:defRPr>
            </a:lvl1pPr>
          </a:lstStyle>
          <a:p>
            <a:r>
              <a:t>Simple P.</a:t>
            </a:r>
          </a:p>
        </p:txBody>
      </p:sp>
      <p:sp>
        <p:nvSpPr>
          <p:cNvPr id="36" name="Simple P."/>
          <p:cNvSpPr txBox="1">
            <a:spLocks noGrp="1"/>
          </p:cNvSpPr>
          <p:nvPr>
            <p:ph type="body" sz="quarter" idx="14"/>
          </p:nvPr>
        </p:nvSpPr>
        <p:spPr>
          <a:xfrm rot="16200000">
            <a:off x="134183" y="829467"/>
            <a:ext cx="853928" cy="283011"/>
          </a:xfrm>
          <a:prstGeom prst="rect">
            <a:avLst/>
          </a:prstGeom>
        </p:spPr>
        <p:txBody>
          <a:bodyPr lIns="82987" tIns="82987" rIns="82987" bIns="82987">
            <a:spAutoFit/>
          </a:bodyPr>
          <a:lstStyle>
            <a:lvl1pPr algn="r" defTabSz="412750">
              <a:lnSpc>
                <a:spcPct val="100000"/>
              </a:lnSpc>
              <a:defRPr sz="750" spc="82">
                <a:solidFill>
                  <a:schemeClr val="accent2"/>
                </a:solidFill>
                <a:latin typeface="+mn-lt"/>
                <a:ea typeface="Lato Regular"/>
                <a:cs typeface="Lato Regular"/>
                <a:sym typeface="Lato Regular"/>
              </a:defRPr>
            </a:lvl1pPr>
          </a:lstStyle>
          <a:p>
            <a:r>
              <a:rPr dirty="0"/>
              <a:t>Simple P.</a:t>
            </a:r>
          </a:p>
        </p:txBody>
      </p:sp>
      <p:sp>
        <p:nvSpPr>
          <p:cNvPr id="37" name="01"/>
          <p:cNvSpPr txBox="1">
            <a:spLocks noGrp="1"/>
          </p:cNvSpPr>
          <p:nvPr>
            <p:ph type="body" sz="quarter" idx="15"/>
          </p:nvPr>
        </p:nvSpPr>
        <p:spPr>
          <a:xfrm>
            <a:off x="1284078" y="4701798"/>
            <a:ext cx="3449508" cy="3280616"/>
          </a:xfrm>
          <a:prstGeom prst="rect">
            <a:avLst/>
          </a:prstGeom>
        </p:spPr>
        <p:txBody>
          <a:bodyPr/>
          <a:lstStyle>
            <a:lvl1pPr algn="l">
              <a:defRPr sz="20000" spc="0">
                <a:solidFill>
                  <a:schemeClr val="tx1">
                    <a:alpha val="20000"/>
                  </a:schemeClr>
                </a:solidFill>
                <a:latin typeface="Cormorant Infant Regular"/>
                <a:ea typeface="Cormorant Infant Regular"/>
                <a:cs typeface="Cormorant Infant Regular"/>
                <a:sym typeface="Cormorant Infant Regular"/>
              </a:defRPr>
            </a:lvl1pPr>
          </a:lstStyle>
          <a:p>
            <a:r>
              <a:rPr dirty="0"/>
              <a:t>01</a:t>
            </a:r>
          </a:p>
        </p:txBody>
      </p:sp>
      <p:sp>
        <p:nvSpPr>
          <p:cNvPr id="38" name="01"/>
          <p:cNvSpPr txBox="1">
            <a:spLocks noGrp="1"/>
          </p:cNvSpPr>
          <p:nvPr>
            <p:ph type="body" sz="quarter" idx="16"/>
          </p:nvPr>
        </p:nvSpPr>
        <p:spPr>
          <a:xfrm rot="16200000">
            <a:off x="395189" y="2004173"/>
            <a:ext cx="331917" cy="398427"/>
          </a:xfrm>
          <a:prstGeom prst="rect">
            <a:avLst/>
          </a:prstGeom>
        </p:spPr>
        <p:txBody>
          <a:bodyPr lIns="82987" tIns="82987" rIns="82987" bIns="82987">
            <a:spAutoFit/>
          </a:bodyPr>
          <a:lstStyle>
            <a:lvl1pPr algn="l" defTabSz="412750">
              <a:lnSpc>
                <a:spcPct val="100000"/>
              </a:lnSpc>
              <a:defRPr sz="750" spc="82">
                <a:solidFill>
                  <a:schemeClr val="accent2"/>
                </a:solidFill>
                <a:latin typeface="+mn-lt"/>
                <a:ea typeface="Lato Regular"/>
                <a:cs typeface="Lato Regular"/>
                <a:sym typeface="Lato Regular"/>
              </a:defRPr>
            </a:lvl1pPr>
          </a:lstStyle>
          <a:p>
            <a:r>
              <a:t>01</a:t>
            </a:r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411595" y="2438252"/>
            <a:ext cx="5670381" cy="1321674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6000" spc="480">
                <a:solidFill>
                  <a:schemeClr val="tx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90672039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Image"/>
          <p:cNvSpPr>
            <a:spLocks noGrp="1"/>
          </p:cNvSpPr>
          <p:nvPr>
            <p:ph type="pic" idx="13"/>
          </p:nvPr>
        </p:nvSpPr>
        <p:spPr>
          <a:xfrm>
            <a:off x="-1" y="637283"/>
            <a:ext cx="12192001" cy="62207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2" name="Title Text"/>
          <p:cNvSpPr txBox="1">
            <a:spLocks noGrp="1"/>
          </p:cNvSpPr>
          <p:nvPr>
            <p:ph type="title"/>
          </p:nvPr>
        </p:nvSpPr>
        <p:spPr>
          <a:xfrm>
            <a:off x="508112" y="2616702"/>
            <a:ext cx="11895391" cy="202077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83" name="Thank you"/>
          <p:cNvSpPr txBox="1">
            <a:spLocks noGrp="1"/>
          </p:cNvSpPr>
          <p:nvPr>
            <p:ph type="body" sz="quarter" idx="14"/>
          </p:nvPr>
        </p:nvSpPr>
        <p:spPr>
          <a:xfrm>
            <a:off x="3559585" y="3425173"/>
            <a:ext cx="4956238" cy="102562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000" spc="350">
                <a:solidFill>
                  <a:schemeClr val="tx1"/>
                </a:solidFill>
                <a:latin typeface="Quentin"/>
                <a:ea typeface="Quentin"/>
                <a:cs typeface="Quentin"/>
                <a:sym typeface="Quentin"/>
              </a:defRPr>
            </a:lvl1pPr>
          </a:lstStyle>
          <a:p>
            <a:r>
              <a:rPr dirty="0"/>
              <a:t>Thank you</a:t>
            </a:r>
          </a:p>
        </p:txBody>
      </p:sp>
      <p:sp>
        <p:nvSpPr>
          <p:cNvPr id="684" name="PROPOSAL"/>
          <p:cNvSpPr txBox="1">
            <a:spLocks noGrp="1"/>
          </p:cNvSpPr>
          <p:nvPr>
            <p:ph type="body" sz="quarter" idx="15"/>
          </p:nvPr>
        </p:nvSpPr>
        <p:spPr>
          <a:xfrm>
            <a:off x="10531178" y="349511"/>
            <a:ext cx="897701" cy="283011"/>
          </a:xfrm>
          <a:prstGeom prst="rect">
            <a:avLst/>
          </a:prstGeom>
        </p:spPr>
        <p:txBody>
          <a:bodyPr lIns="82987" tIns="82987" rIns="82987" bIns="82987">
            <a:spAutoFit/>
          </a:bodyPr>
          <a:lstStyle>
            <a:lvl1pPr algn="r" defTabSz="412750">
              <a:lnSpc>
                <a:spcPct val="100000"/>
              </a:lnSpc>
              <a:defRPr sz="750" spc="82">
                <a:solidFill>
                  <a:schemeClr val="tx1"/>
                </a:solidFill>
                <a:latin typeface="+mn-lt"/>
                <a:ea typeface="나눔바른고딕"/>
                <a:cs typeface="나눔바른고딕"/>
                <a:sym typeface="나눔바른고딕"/>
              </a:defRPr>
            </a:lvl1pPr>
          </a:lstStyle>
          <a:p>
            <a:r>
              <a:t>PROPOSAL</a:t>
            </a:r>
          </a:p>
        </p:txBody>
      </p:sp>
    </p:spTree>
    <p:extLst>
      <p:ext uri="{BB962C8B-B14F-4D97-AF65-F5344CB8AC3E}">
        <p14:creationId xmlns:p14="http://schemas.microsoft.com/office/powerpoint/2010/main" val="5636592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3993-322F-4595-BA8A-A44545CB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1F779-83CF-4442-94A1-44D7C9866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844A4-0156-4C45-B78A-88DDFE03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19A-6173-44DE-B3EA-DF3277008A6C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2CA00-A554-4C1A-9DAA-67322644D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42A08-DCBB-4E23-8EBB-439643664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08E-961A-471F-B80E-F601334F7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01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ADAEE-ACD4-4EB7-B47F-68BBF831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52856-59A0-4F74-8E46-DEBE01675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3E790-B89D-4B4B-A0A9-1EAFC18D9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19A-6173-44DE-B3EA-DF3277008A6C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5F1D5-2408-489D-BF4F-E43C9D0A7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728F2-B160-499E-99DA-300F77ECD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08E-961A-471F-B80E-F601334F7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50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B3E05-EFBA-4FC2-8AB5-C05ECB8FD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A714D-86D5-42AB-8194-C78209AA2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6DEB0-40C5-41A2-9817-BF1AB2AF2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AE5DE6-F5C2-4A5B-A41C-6BD5C8680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19A-6173-44DE-B3EA-DF3277008A6C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FCE054-975B-4C54-A55F-12B85F32E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224B7D-0680-4E36-B710-1271E33D6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08E-961A-471F-B80E-F601334F7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67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71962-C04B-4E36-ADAF-2D98D821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D25A4-CA61-4E03-97E5-3BA982DDC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CFAD5-7CF6-4CEB-B95C-F4B40E8F9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ED86F5-E7E7-4F54-8B24-00E68726A0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9CC73A-E531-48BD-A938-0D00F7E465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FDD554-666A-4877-8722-3F632363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19A-6173-44DE-B3EA-DF3277008A6C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2A0882-CD0B-4AC6-AB20-6FF33A3E5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4900D3-83A2-44AB-9EDD-6C7360A8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08E-961A-471F-B80E-F601334F7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4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CD47B-91F5-414D-A26B-E96A8CF5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801FED-4C3A-48C4-8250-1E2F2AE33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19A-6173-44DE-B3EA-DF3277008A6C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2ABD69-DCED-48EE-9905-1C2091D5C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F4985-3946-4DB0-9943-191EB08F6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08E-961A-471F-B80E-F601334F7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496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C4F502-9DA4-4871-892D-984275CD5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19A-6173-44DE-B3EA-DF3277008A6C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B04207-BDF4-4552-8CF4-2065F0201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E6933-5EF0-4BDB-9610-812A2715C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08E-961A-471F-B80E-F601334F7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040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1F709-A636-456D-A284-9A3498BBD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4E60E-EEAF-4926-A845-780F284E3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3145B-333F-4F21-B3BA-642EC8AF4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E62BF-850C-4DB0-9CE8-E869C5119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19A-6173-44DE-B3EA-DF3277008A6C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4E1F68-7880-4B4B-B80C-F371E9DE9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945AE-59C6-4DEE-8822-1C24F4A12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08E-961A-471F-B80E-F601334F7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998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57B90-05BA-4E64-BE07-1801A4D32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79C211-367E-4234-A3D4-F26493BA04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72FEC-5228-4DE7-8015-10C551217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62812F-5FC3-4B40-AD22-9059794C4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19A-6173-44DE-B3EA-DF3277008A6C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4D963-A3BD-477D-BF53-B3E1A2E4B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ACFAA-227C-4E10-9559-4BEF31099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108E-961A-471F-B80E-F601334F7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639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D56D8F-57D6-4353-83A2-25947DBED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73DDC-72BD-4BD8-8565-05802FDCB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A756C-DEEF-4206-B315-086CBD2BF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B319A-6173-44DE-B3EA-DF3277008A6C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138CB-8C41-40EA-9570-4A26C7C78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B8D5A-8EE6-4613-ABE9-076E6ABD7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A108E-961A-471F-B80E-F601334F7E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19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07448-3AB1-4ED2-B03E-F66F0FFFE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8599" y="83675"/>
            <a:ext cx="9144000" cy="1048985"/>
          </a:xfrm>
        </p:spPr>
        <p:txBody>
          <a:bodyPr/>
          <a:lstStyle/>
          <a:p>
            <a:r>
              <a:rPr lang="en-GB" dirty="0"/>
              <a:t>Welcome to Pre-School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1E79D-C37B-4878-B1A7-2330E38BD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4244" y="1148313"/>
            <a:ext cx="4572000" cy="518406"/>
          </a:xfrm>
        </p:spPr>
        <p:txBody>
          <a:bodyPr/>
          <a:lstStyle/>
          <a:p>
            <a:r>
              <a:rPr lang="en-GB" dirty="0"/>
              <a:t>Curriculum Evening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9D09C-35B7-431D-A894-1313A44A3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59" y="1392238"/>
            <a:ext cx="1600200" cy="2886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F9E614-58AD-4E9C-AE78-C82AFBE2F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0730" y="1321656"/>
            <a:ext cx="2133247" cy="3027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EAD62E-9DE7-4511-BBB5-2023A3491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979" y="2029406"/>
            <a:ext cx="2736425" cy="1883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67D1D7-79D9-4503-A3FD-D536723CA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3725" y="4533062"/>
            <a:ext cx="1822733" cy="2155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F49E48-C5BC-4F89-9CFA-4CCA50B3C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25" y="4553169"/>
            <a:ext cx="1654794" cy="20847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E67819-18D8-41E5-813F-79814481F7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4035" y="4553169"/>
            <a:ext cx="1888793" cy="20664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214444-697F-4A2D-8114-21BCBDE3B2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6918" y="4432672"/>
            <a:ext cx="2048089" cy="20664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8DDEF5-0D55-4110-9044-F76F77614C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9098" y="4312177"/>
            <a:ext cx="2048089" cy="23074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FA5896-2DD2-4371-A880-BCEF3661DF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9387" y="1757342"/>
            <a:ext cx="1865211" cy="21711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A09AC2-8E04-49BD-A9FB-84B9016929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8350" y="1828570"/>
            <a:ext cx="2098837" cy="177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85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C1975-00F0-49C2-AFBB-F31C852D6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778"/>
            <a:ext cx="10515600" cy="5951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400" dirty="0"/>
              <a:t>Gross motor activities</a:t>
            </a:r>
          </a:p>
          <a:p>
            <a:pPr marL="0" indent="0">
              <a:buNone/>
            </a:pPr>
            <a:endParaRPr lang="en-GB" sz="3400" dirty="0"/>
          </a:p>
          <a:p>
            <a:pPr marL="0" indent="0">
              <a:buNone/>
            </a:pPr>
            <a:endParaRPr lang="en-GB" sz="3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DC450-1BC1-495D-B28D-B38F12F02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79" y="823591"/>
            <a:ext cx="3871953" cy="3477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B960A-46F6-4DA0-9C7D-BE2945008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971" y="277284"/>
            <a:ext cx="4499940" cy="2551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51F7A-7275-47F6-A5FF-AE1C8F8F3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153" y="2998436"/>
            <a:ext cx="3307455" cy="33480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32A4D0-F5A9-4BC8-8A8A-0B8D00770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6830" y="3201370"/>
            <a:ext cx="2824162" cy="272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E8AD8-EA94-4FDC-ADE5-62BC2E410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4" y="0"/>
            <a:ext cx="10515600" cy="1020763"/>
          </a:xfrm>
        </p:spPr>
        <p:txBody>
          <a:bodyPr/>
          <a:lstStyle/>
          <a:p>
            <a:pPr algn="ctr"/>
            <a:r>
              <a:rPr lang="en-GB" b="1" u="sng" dirty="0">
                <a:solidFill>
                  <a:srgbClr val="FF0000"/>
                </a:solidFill>
              </a:rPr>
              <a:t>Our Curriculum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23CD7-8C47-4254-BFEE-CD96E9D62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020763"/>
            <a:ext cx="5190993" cy="2726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33E937-9E95-43A1-BDE9-3BE09883F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636" y="1307436"/>
            <a:ext cx="6281736" cy="3412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31ED3F-0591-4239-BCAF-E8A5BF375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9" y="3910146"/>
            <a:ext cx="3003372" cy="24525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00C775-3A02-41C9-9213-060DEBAE108B}"/>
              </a:ext>
            </a:extLst>
          </p:cNvPr>
          <p:cNvSpPr txBox="1"/>
          <p:nvPr/>
        </p:nvSpPr>
        <p:spPr>
          <a:xfrm>
            <a:off x="5599289" y="4978400"/>
            <a:ext cx="3725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Story- based</a:t>
            </a:r>
          </a:p>
          <a:p>
            <a:r>
              <a:rPr lang="en-GB" dirty="0"/>
              <a:t>Celebrations/ occasions </a:t>
            </a:r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0849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81B54-24F1-4C03-AF30-58158A636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49" y="157516"/>
            <a:ext cx="9191626" cy="1325563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How does my child learn at preschool?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05E48-5EA9-420C-9A3B-A408594EE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Carpet sessions</a:t>
            </a:r>
          </a:p>
          <a:p>
            <a:r>
              <a:rPr lang="en-GB" dirty="0"/>
              <a:t>Focused activities</a:t>
            </a:r>
          </a:p>
          <a:p>
            <a:r>
              <a:rPr lang="en-GB" dirty="0"/>
              <a:t>Group work</a:t>
            </a:r>
          </a:p>
          <a:p>
            <a:r>
              <a:rPr lang="en-GB" dirty="0"/>
              <a:t>Next steps</a:t>
            </a:r>
          </a:p>
          <a:p>
            <a:r>
              <a:rPr lang="en-GB" dirty="0"/>
              <a:t>Continuous provision</a:t>
            </a:r>
          </a:p>
        </p:txBody>
      </p:sp>
    </p:spTree>
    <p:extLst>
      <p:ext uri="{BB962C8B-B14F-4D97-AF65-F5344CB8AC3E}">
        <p14:creationId xmlns:p14="http://schemas.microsoft.com/office/powerpoint/2010/main" val="3663212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F6144-3BC9-4BED-89F7-978A8A67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84"/>
            <a:ext cx="10515600" cy="854076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Zones in the classroom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6ED5EE-646D-4DC9-B8B4-DB2555F8D9C5}"/>
              </a:ext>
            </a:extLst>
          </p:cNvPr>
          <p:cNvSpPr txBox="1"/>
          <p:nvPr/>
        </p:nvSpPr>
        <p:spPr>
          <a:xfrm>
            <a:off x="507695" y="1079395"/>
            <a:ext cx="212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Creative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873515-86D5-43D3-AB3E-3A0EAD31F86D}"/>
              </a:ext>
            </a:extLst>
          </p:cNvPr>
          <p:cNvSpPr txBox="1"/>
          <p:nvPr/>
        </p:nvSpPr>
        <p:spPr>
          <a:xfrm>
            <a:off x="5500496" y="839424"/>
            <a:ext cx="2122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Building and construction area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C8D1B-5731-4D70-94A2-851B82320AC1}"/>
              </a:ext>
            </a:extLst>
          </p:cNvPr>
          <p:cNvSpPr txBox="1"/>
          <p:nvPr/>
        </p:nvSpPr>
        <p:spPr>
          <a:xfrm>
            <a:off x="9561994" y="1217893"/>
            <a:ext cx="212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Small world area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7FC42-4788-4077-B661-3EA9FF41AC83}"/>
              </a:ext>
            </a:extLst>
          </p:cNvPr>
          <p:cNvSpPr txBox="1"/>
          <p:nvPr/>
        </p:nvSpPr>
        <p:spPr>
          <a:xfrm>
            <a:off x="241130" y="4343914"/>
            <a:ext cx="212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Role-play area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BCE1C0-2486-4DEA-8B71-50A4561C28C7}"/>
              </a:ext>
            </a:extLst>
          </p:cNvPr>
          <p:cNvSpPr txBox="1"/>
          <p:nvPr/>
        </p:nvSpPr>
        <p:spPr>
          <a:xfrm>
            <a:off x="4968739" y="4498792"/>
            <a:ext cx="212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Writing area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C861-A852-4213-BF92-946CD460C48E}"/>
              </a:ext>
            </a:extLst>
          </p:cNvPr>
          <p:cNvSpPr txBox="1"/>
          <p:nvPr/>
        </p:nvSpPr>
        <p:spPr>
          <a:xfrm>
            <a:off x="8940800" y="4314126"/>
            <a:ext cx="212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Investigation area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E4A827-8441-44D4-BC37-3529F54A6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867" y="1528932"/>
            <a:ext cx="1759206" cy="26246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052A46-1602-4C8C-8218-0231F2C25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103" y="4736969"/>
            <a:ext cx="1613349" cy="16818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C5AE2C-D81F-4461-BD6C-7D55DF848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35" y="1516216"/>
            <a:ext cx="1619250" cy="2000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86DBA3-492A-44AE-B6AF-C71AD2FBC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554" y="1450286"/>
            <a:ext cx="2418549" cy="25988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47342D-96ED-4E5D-A361-FEF16C105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77" y="4713246"/>
            <a:ext cx="1562757" cy="1981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CE6AEA-425B-41B7-BB75-38AD5BA749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2106" y="1363416"/>
            <a:ext cx="1657791" cy="26857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E35F6B-1833-48CD-83BD-188657DCE4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1701" y="4736969"/>
            <a:ext cx="1562757" cy="20206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8802E9-EB0B-43AE-AFA0-3FFD56C2C9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23818" y="4736969"/>
            <a:ext cx="1461735" cy="16741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F313626-F5A9-4BCE-8D36-025E84A698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3124" y="1640736"/>
            <a:ext cx="1961387" cy="2015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D21BC5-7DEF-489B-800A-E65C863C5C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40301" y="4343914"/>
            <a:ext cx="1501498" cy="22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80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F6144-3BC9-4BED-89F7-978A8A67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1025" y="39054"/>
            <a:ext cx="6025444" cy="854075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Zones in the classroom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6ED5EE-646D-4DC9-B8B4-DB2555F8D9C5}"/>
              </a:ext>
            </a:extLst>
          </p:cNvPr>
          <p:cNvSpPr txBox="1"/>
          <p:nvPr/>
        </p:nvSpPr>
        <p:spPr>
          <a:xfrm>
            <a:off x="2549881" y="950834"/>
            <a:ext cx="212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Sand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873515-86D5-43D3-AB3E-3A0EAD31F86D}"/>
              </a:ext>
            </a:extLst>
          </p:cNvPr>
          <p:cNvSpPr txBox="1"/>
          <p:nvPr/>
        </p:nvSpPr>
        <p:spPr>
          <a:xfrm>
            <a:off x="6417735" y="1135500"/>
            <a:ext cx="212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Water area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C8D1B-5731-4D70-94A2-851B82320AC1}"/>
              </a:ext>
            </a:extLst>
          </p:cNvPr>
          <p:cNvSpPr txBox="1"/>
          <p:nvPr/>
        </p:nvSpPr>
        <p:spPr>
          <a:xfrm>
            <a:off x="9818511" y="766168"/>
            <a:ext cx="212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Jigsaw station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4EF403-8AA7-4CE3-90C3-99B628F90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032" y="1504832"/>
            <a:ext cx="2326327" cy="2723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D27AFD-3A60-4859-84AC-620815F93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687" y="1091466"/>
            <a:ext cx="2240093" cy="25631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171EF6-6B72-4E8A-94FC-5E67CFEB4568}"/>
              </a:ext>
            </a:extLst>
          </p:cNvPr>
          <p:cNvSpPr txBox="1"/>
          <p:nvPr/>
        </p:nvSpPr>
        <p:spPr>
          <a:xfrm>
            <a:off x="166513" y="1991889"/>
            <a:ext cx="212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Malleable area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8BDE2B-73B8-4705-9735-B8273984EBF7}"/>
              </a:ext>
            </a:extLst>
          </p:cNvPr>
          <p:cNvSpPr txBox="1"/>
          <p:nvPr/>
        </p:nvSpPr>
        <p:spPr>
          <a:xfrm>
            <a:off x="2810393" y="4208616"/>
            <a:ext cx="2122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Cosy corner and book area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C2D592-47D6-4208-BB46-6B738931E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87" y="2501608"/>
            <a:ext cx="2155588" cy="27238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94B182-8C21-4945-A683-6E4E74AD5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010" y="4841771"/>
            <a:ext cx="2488448" cy="16577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263617-8687-40C6-97E6-7CA628D5CB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4369" y="4426835"/>
            <a:ext cx="1823261" cy="21497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5E379E-1436-4B88-88BF-8A0AE8DD6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0393" y="1329120"/>
            <a:ext cx="1901683" cy="20878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650D58-F589-49A5-9888-E620FA918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4953" y="4192700"/>
            <a:ext cx="1659717" cy="25045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1441366-B83F-4484-B2F5-735413CC118A}"/>
              </a:ext>
            </a:extLst>
          </p:cNvPr>
          <p:cNvSpPr txBox="1"/>
          <p:nvPr/>
        </p:nvSpPr>
        <p:spPr>
          <a:xfrm>
            <a:off x="8846469" y="5444986"/>
            <a:ext cx="212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Maths area</a:t>
            </a:r>
          </a:p>
        </p:txBody>
      </p:sp>
    </p:spTree>
    <p:extLst>
      <p:ext uri="{BB962C8B-B14F-4D97-AF65-F5344CB8AC3E}">
        <p14:creationId xmlns:p14="http://schemas.microsoft.com/office/powerpoint/2010/main" val="1488538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CE56-5438-466F-B3BC-FFC5C362C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2756" y="309563"/>
            <a:ext cx="4120444" cy="90963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Outdoors</a:t>
            </a:r>
            <a:r>
              <a:rPr lang="en-GB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611A2-78E8-4E7F-84E5-40E7479BA9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7E63B-0019-42D6-A235-A05FE5BD0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98" y="165449"/>
            <a:ext cx="2407003" cy="3756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A0262-E739-4072-99A7-8863DF6FC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364" y="1264095"/>
            <a:ext cx="3993228" cy="2247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9196A2-7113-4DF7-B2FA-5D9E53377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811" y="764381"/>
            <a:ext cx="2515842" cy="28091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E08D9D-2EBF-43AD-ABFB-468764BEF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969" y="4075644"/>
            <a:ext cx="2271889" cy="2578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C48602-2656-4453-94B4-2D098CB01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0538" y="3921832"/>
            <a:ext cx="3203398" cy="24794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0EFF76-9A62-402C-A174-EE83F1A3A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0222" y="4075644"/>
            <a:ext cx="1825448" cy="26769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B277D9-AD67-4A65-A361-18C2D59DD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6726" y="4226628"/>
            <a:ext cx="1941132" cy="186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16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D97C1-1722-4EFF-B8B5-868220DEC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665" y="-41056"/>
            <a:ext cx="6172200" cy="1068345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Exploring Nature sessions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FBC6B9-6BDD-4452-AD8D-65B9B6735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837" y="1330986"/>
            <a:ext cx="5005623" cy="25636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BC21EB-6F1B-4E1B-8E83-A87139032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422" y="760919"/>
            <a:ext cx="2347106" cy="3703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E19D19-C6F8-4A41-BE56-FA1D6E773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6803" y="9701"/>
            <a:ext cx="2057400" cy="2847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E8A726-E3DD-4F03-8080-083DE78C9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5491" y="3182893"/>
            <a:ext cx="2968712" cy="3053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207516-4500-4660-BBEA-6630BC303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617" y="4331888"/>
            <a:ext cx="3445954" cy="2178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8C8690-D500-482E-8334-FACE499735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2390" y="4588057"/>
            <a:ext cx="2222064" cy="207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93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C0DAE-49BC-4B3E-8300-68ED866F9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0" y="18255"/>
            <a:ext cx="8001000" cy="1325563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How can I help my child at home? 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447E60E-EDB3-4959-B6B9-FB57231D9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647" y="1056265"/>
            <a:ext cx="9525873" cy="5293380"/>
          </a:xfrm>
        </p:spPr>
      </p:pic>
    </p:spTree>
    <p:extLst>
      <p:ext uri="{BB962C8B-B14F-4D97-AF65-F5344CB8AC3E}">
        <p14:creationId xmlns:p14="http://schemas.microsoft.com/office/powerpoint/2010/main" val="4141698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C0DAE-49BC-4B3E-8300-68ED866F9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0" y="18255"/>
            <a:ext cx="8001000" cy="1325563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How can I help my child at home?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D890CD-5BFF-4D02-869F-FA5DDC2DD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37" y="1043780"/>
            <a:ext cx="10167276" cy="555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36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C0DAE-49BC-4B3E-8300-68ED866F9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0" y="18255"/>
            <a:ext cx="8001000" cy="1325563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How can I help my child at home?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13FD1F-2CE7-4879-A178-425E9E8D7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517" y="1088020"/>
            <a:ext cx="10375215" cy="5535073"/>
          </a:xfrm>
        </p:spPr>
      </p:pic>
    </p:spTree>
    <p:extLst>
      <p:ext uri="{BB962C8B-B14F-4D97-AF65-F5344CB8AC3E}">
        <p14:creationId xmlns:p14="http://schemas.microsoft.com/office/powerpoint/2010/main" val="2405324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AB05F4-D952-448D-9B29-FAC1A418870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2AE36-250D-4525-8C0D-386002F88C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78D2E48-63AC-4FDA-95E2-D7570A54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5F40E83-5DF2-455E-8CF9-7F08AF1F4913}"/>
              </a:ext>
            </a:extLst>
          </p:cNvPr>
          <p:cNvSpPr txBox="1">
            <a:spLocks/>
          </p:cNvSpPr>
          <p:nvPr/>
        </p:nvSpPr>
        <p:spPr>
          <a:xfrm>
            <a:off x="1178208" y="973569"/>
            <a:ext cx="9120289" cy="147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221" tIns="44221" rIns="44221" bIns="44221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164" baseline="0">
                <a:ln>
                  <a:noFill/>
                </a:ln>
                <a:solidFill>
                  <a:schemeClr val="accent2"/>
                </a:solidFill>
                <a:uFillTx/>
                <a:latin typeface="+mn-lt"/>
                <a:ea typeface="Lato Regular"/>
                <a:cs typeface="Lato Regular"/>
                <a:sym typeface="Lato Regular"/>
              </a:defRPr>
            </a:lvl1pPr>
            <a:lvl2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2pPr>
            <a:lvl3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3pPr>
            <a:lvl4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4pPr>
            <a:lvl5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5pPr>
            <a:lvl6pPr marL="0" marR="0" indent="35560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6pPr>
            <a:lvl7pPr marL="0" marR="0" indent="71120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7pPr>
            <a:lvl8pPr marL="0" marR="0" indent="106680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8pPr>
            <a:lvl9pPr marL="0" marR="0" indent="142240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9pPr>
          </a:lstStyle>
          <a:p>
            <a:pPr algn="ctr" hangingPunct="1"/>
            <a:r>
              <a:rPr lang="en-US" sz="9000" dirty="0">
                <a:solidFill>
                  <a:schemeClr val="bg1">
                    <a:alpha val="50000"/>
                  </a:schemeClr>
                </a:solidFill>
                <a:latin typeface="+mj-lt"/>
              </a:rPr>
              <a:t>RELATIONSHIPS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3B65EC08-5580-41A2-AFF8-B0EAB2A3EC02}"/>
              </a:ext>
            </a:extLst>
          </p:cNvPr>
          <p:cNvSpPr/>
          <p:nvPr/>
        </p:nvSpPr>
        <p:spPr>
          <a:xfrm>
            <a:off x="238406" y="159456"/>
            <a:ext cx="11606213" cy="6539088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41494" tIns="41494" rIns="41494" bIns="41494" anchor="ctr"/>
          <a:lstStyle/>
          <a:p>
            <a:pPr>
              <a:buFont typeface="Arial"/>
              <a:buChar char="•"/>
              <a:defRPr/>
            </a:pPr>
            <a:endParaRPr lang="en-US" sz="2400" dirty="0">
              <a:latin typeface="+mj-lt"/>
            </a:endParaRPr>
          </a:p>
          <a:p>
            <a:pPr>
              <a:buFont typeface="Arial"/>
              <a:buChar char="•"/>
              <a:defRPr/>
            </a:pPr>
            <a:endParaRPr lang="en-US" sz="2400" dirty="0">
              <a:latin typeface="+mj-lt"/>
            </a:endParaRPr>
          </a:p>
          <a:p>
            <a:pPr>
              <a:buFont typeface="Arial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Ensuring a child feels valued and that you are invested in them.</a:t>
            </a:r>
          </a:p>
          <a:p>
            <a:pPr>
              <a:buFont typeface="Arial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Knowing the children and families!</a:t>
            </a:r>
          </a:p>
          <a:p>
            <a:pPr>
              <a:buFont typeface="Arial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Communication with families </a:t>
            </a:r>
          </a:p>
          <a:p>
            <a:pPr>
              <a:buFont typeface="Arial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We move children on by being involved in their play and reflecting on the things that they say and the actions they are taking.</a:t>
            </a:r>
          </a:p>
          <a:p>
            <a:pPr>
              <a:buFont typeface="Arial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We don’t  spend the whole time assessing as our knowledge of the children is far greater than tick list after tick list.</a:t>
            </a: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TALK is vital in the development of ALL children!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EF6A887-D943-469C-A8CC-109FEB0EBE9E}"/>
              </a:ext>
            </a:extLst>
          </p:cNvPr>
          <p:cNvSpPr txBox="1">
            <a:spLocks/>
          </p:cNvSpPr>
          <p:nvPr/>
        </p:nvSpPr>
        <p:spPr>
          <a:xfrm>
            <a:off x="4815171" y="5374764"/>
            <a:ext cx="2561659" cy="319882"/>
          </a:xfrm>
          <a:prstGeom prst="rect">
            <a:avLst/>
          </a:prstGeom>
        </p:spPr>
        <p:txBody>
          <a:bodyPr/>
          <a:lstStyle>
            <a:lvl1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1pPr>
            <a:lvl2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2pPr>
            <a:lvl3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3pPr>
            <a:lvl4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4pPr>
            <a:lvl5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5pPr>
            <a:lvl6pPr marL="0" marR="0" indent="35560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6pPr>
            <a:lvl7pPr marL="0" marR="0" indent="71120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7pPr>
            <a:lvl8pPr marL="0" marR="0" indent="106680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8pPr>
            <a:lvl9pPr marL="0" marR="0" indent="142240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9pPr>
          </a:lstStyle>
          <a:p>
            <a:pPr hangingPunct="1"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8F8E7D1E-43D8-41EB-93AA-AC0873855D8B}"/>
              </a:ext>
            </a:extLst>
          </p:cNvPr>
          <p:cNvSpPr txBox="1">
            <a:spLocks/>
          </p:cNvSpPr>
          <p:nvPr/>
        </p:nvSpPr>
        <p:spPr>
          <a:xfrm>
            <a:off x="375108" y="578729"/>
            <a:ext cx="11469511" cy="547466"/>
          </a:xfrm>
          <a:prstGeom prst="rect">
            <a:avLst/>
          </a:prstGeom>
        </p:spPr>
        <p:txBody>
          <a:bodyPr/>
          <a:lstStyle>
            <a:lvl1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1pPr>
            <a:lvl2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2pPr>
            <a:lvl3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3pPr>
            <a:lvl4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4pPr>
            <a:lvl5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5pPr>
            <a:lvl6pPr marL="0" marR="0" indent="35560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6pPr>
            <a:lvl7pPr marL="0" marR="0" indent="71120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7pPr>
            <a:lvl8pPr marL="0" marR="0" indent="106680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8pPr>
            <a:lvl9pPr marL="0" marR="0" indent="142240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sz="3000" dirty="0">
                <a:solidFill>
                  <a:schemeClr val="bg1"/>
                </a:solidFill>
              </a:rPr>
              <a:t>Building Relationships in Early Years is the key to development!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C54BA61-CD58-2314-3CB6-29C073CA3FAF}"/>
              </a:ext>
            </a:extLst>
          </p:cNvPr>
          <p:cNvSpPr txBox="1">
            <a:spLocks/>
          </p:cNvSpPr>
          <p:nvPr/>
        </p:nvSpPr>
        <p:spPr>
          <a:xfrm>
            <a:off x="9282960" y="5945329"/>
            <a:ext cx="2561659" cy="319882"/>
          </a:xfrm>
          <a:prstGeom prst="rect">
            <a:avLst/>
          </a:prstGeom>
        </p:spPr>
        <p:txBody>
          <a:bodyPr/>
          <a:lstStyle>
            <a:lvl1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1pPr>
            <a:lvl2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2pPr>
            <a:lvl3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3pPr>
            <a:lvl4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4pPr>
            <a:lvl5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5pPr>
            <a:lvl6pPr marL="0" marR="0" indent="35560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6pPr>
            <a:lvl7pPr marL="0" marR="0" indent="71120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7pPr>
            <a:lvl8pPr marL="0" marR="0" indent="106680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8pPr>
            <a:lvl9pPr marL="0" marR="0" indent="142240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25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9pPr>
          </a:lstStyle>
          <a:p>
            <a:pPr hangingPunct="1"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60851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B9935-00EC-4049-AFDA-7381AEE10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1244"/>
            <a:ext cx="9144000" cy="969963"/>
          </a:xfrm>
        </p:spPr>
        <p:txBody>
          <a:bodyPr/>
          <a:lstStyle/>
          <a:p>
            <a:r>
              <a:rPr lang="en-GB" dirty="0"/>
              <a:t>Snack table and lunch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EDC0F-BB7C-4D8C-B86B-6A5E45F4A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66" y="1419754"/>
            <a:ext cx="3429000" cy="4695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0431D-A16C-477D-8CD6-42E46F337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52"/>
          <a:stretch/>
        </p:blipFill>
        <p:spPr>
          <a:xfrm>
            <a:off x="8221135" y="1419754"/>
            <a:ext cx="3314699" cy="45281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56A6BC-8140-495F-A4A4-2481D8E66264}"/>
              </a:ext>
            </a:extLst>
          </p:cNvPr>
          <p:cNvSpPr txBox="1"/>
          <p:nvPr/>
        </p:nvSpPr>
        <p:spPr>
          <a:xfrm>
            <a:off x="5267679" y="1782268"/>
            <a:ext cx="20884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Independence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Use of cutlery </a:t>
            </a:r>
          </a:p>
          <a:p>
            <a:endParaRPr lang="en-GB" dirty="0"/>
          </a:p>
          <a:p>
            <a:br>
              <a:rPr lang="en-GB" dirty="0"/>
            </a:br>
            <a:r>
              <a:rPr lang="en-GB" dirty="0"/>
              <a:t>Posting name </a:t>
            </a:r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5352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0B6A2-EDBA-45EE-AF3D-5297D7C6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133" y="974540"/>
            <a:ext cx="2404534" cy="1004838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Tapestry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01359A-0C76-4AEA-99CE-CB50895C9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9058"/>
          <a:stretch/>
        </p:blipFill>
        <p:spPr>
          <a:xfrm>
            <a:off x="230363" y="5662222"/>
            <a:ext cx="11731274" cy="11510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D8D218-2D07-47FA-945E-FF0EE31CD8FA}"/>
              </a:ext>
            </a:extLst>
          </p:cNvPr>
          <p:cNvSpPr txBox="1"/>
          <p:nvPr/>
        </p:nvSpPr>
        <p:spPr>
          <a:xfrm>
            <a:off x="794328" y="4100860"/>
            <a:ext cx="9296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Other uses: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Newsletters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1FA8FE-A965-43F7-9220-ACB27A81C2D0}"/>
              </a:ext>
            </a:extLst>
          </p:cNvPr>
          <p:cNvSpPr/>
          <p:nvPr/>
        </p:nvSpPr>
        <p:spPr>
          <a:xfrm>
            <a:off x="794328" y="2434934"/>
            <a:ext cx="9102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 place to celebrate your child!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D42EFE0-8A81-445F-940D-D882D4927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058"/>
          <a:stretch/>
        </p:blipFill>
        <p:spPr>
          <a:xfrm>
            <a:off x="125588" y="30981"/>
            <a:ext cx="11731274" cy="115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49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21EB1-1E48-4F3F-AE57-01CB9E325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" y="117652"/>
            <a:ext cx="6524978" cy="1135415"/>
          </a:xfrm>
        </p:spPr>
        <p:txBody>
          <a:bodyPr>
            <a:normAutofit/>
          </a:bodyPr>
          <a:lstStyle/>
          <a:p>
            <a:r>
              <a:rPr lang="en-GB" sz="5000" b="1" dirty="0">
                <a:solidFill>
                  <a:srgbClr val="FF0000"/>
                </a:solidFill>
              </a:rPr>
              <a:t>Lending library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8809A4-8136-4A5B-9809-9A3707E18BC4}"/>
              </a:ext>
            </a:extLst>
          </p:cNvPr>
          <p:cNvSpPr txBox="1">
            <a:spLocks/>
          </p:cNvSpPr>
          <p:nvPr/>
        </p:nvSpPr>
        <p:spPr>
          <a:xfrm>
            <a:off x="5373510" y="871890"/>
            <a:ext cx="6524978" cy="113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>
                <a:solidFill>
                  <a:srgbClr val="FF0000"/>
                </a:solidFill>
              </a:rPr>
              <a:t>Story sacks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583303-D644-4031-8B61-2998316F5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23" y="1439598"/>
            <a:ext cx="3228975" cy="4305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01D5F8-8B4C-4705-8C44-D3A8A854C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036" y="2007305"/>
            <a:ext cx="320992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90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522645-CC58-4CC7-A29B-3EB285A819C8}"/>
              </a:ext>
            </a:extLst>
          </p:cNvPr>
          <p:cNvSpPr txBox="1"/>
          <p:nvPr/>
        </p:nvSpPr>
        <p:spPr>
          <a:xfrm>
            <a:off x="5091289" y="190589"/>
            <a:ext cx="13998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AOB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DF3E9E-C6D0-4B3D-9105-4505DE6C08FB}"/>
              </a:ext>
            </a:extLst>
          </p:cNvPr>
          <p:cNvSpPr txBox="1"/>
          <p:nvPr/>
        </p:nvSpPr>
        <p:spPr>
          <a:xfrm>
            <a:off x="1151467" y="991009"/>
            <a:ext cx="100358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Invoices: Mrs Mistry in the main school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Holiday camps:  Miss Motiwaras</a:t>
            </a:r>
          </a:p>
          <a:p>
            <a:pPr lvl="8"/>
            <a:r>
              <a:rPr lang="en-GB" sz="3000" dirty="0"/>
              <a:t>			    Upcoming 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Newsletters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/>
              <a:t>Welcome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Availability for extra hours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74E0B1-9BEA-4CF4-8E1F-D76643E96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0" b="1"/>
          <a:stretch/>
        </p:blipFill>
        <p:spPr>
          <a:xfrm>
            <a:off x="7451144" y="2442977"/>
            <a:ext cx="3736145" cy="368416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1B6E0-3193-4026-95AE-81DE0361ED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100" spc="0" dirty="0">
                <a:solidFill>
                  <a:srgbClr val="0070C0"/>
                </a:solidFill>
              </a:rPr>
              <a:t>T</a:t>
            </a:r>
            <a:r>
              <a:rPr lang="en-GB" sz="6100" spc="0" dirty="0">
                <a:solidFill>
                  <a:srgbClr val="0070C0"/>
                </a:solidFill>
              </a:rPr>
              <a:t>ell me and I’ll forget. Teach me and I’ll remember. Involve me and I’ll learn.</a:t>
            </a:r>
            <a:br>
              <a:rPr lang="en-GB" sz="9600" spc="0" dirty="0">
                <a:solidFill>
                  <a:srgbClr val="0070C0"/>
                </a:solidFill>
              </a:rPr>
            </a:br>
            <a:endParaRPr lang="en-GB" dirty="0"/>
          </a:p>
        </p:txBody>
      </p:sp>
      <p:pic>
        <p:nvPicPr>
          <p:cNvPr id="4" name="Picture Placeholder 7" descr="A picture containing outdoor, person, woman, holding&#10;&#10;Description automatically generated">
            <a:extLst>
              <a:ext uri="{FF2B5EF4-FFF2-40B4-BE49-F238E27FC236}">
                <a16:creationId xmlns:a16="http://schemas.microsoft.com/office/drawing/2014/main" id="{E5416E97-117F-45F0-874B-710EC07D915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8" b="759"/>
          <a:stretch/>
        </p:blipFill>
        <p:spPr>
          <a:xfrm>
            <a:off x="7578693" y="2992935"/>
            <a:ext cx="3558009" cy="20013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BACB76-B88D-4130-AC35-C67F7790ED34}"/>
              </a:ext>
            </a:extLst>
          </p:cNvPr>
          <p:cNvSpPr txBox="1"/>
          <p:nvPr/>
        </p:nvSpPr>
        <p:spPr>
          <a:xfrm>
            <a:off x="2472266" y="2760499"/>
            <a:ext cx="6096000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hangingPunct="1">
              <a:lnSpc>
                <a:spcPct val="150000"/>
              </a:lnSpc>
            </a:pPr>
            <a:r>
              <a:rPr lang="en-US" sz="1800" spc="0" dirty="0">
                <a:solidFill>
                  <a:srgbClr val="0070C0"/>
                </a:solidFill>
              </a:rPr>
              <a:t>- Benjamin Franklin</a:t>
            </a:r>
            <a:endParaRPr lang="en-GB" sz="9600" spc="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845BAC-CF6A-49AB-9B62-284E78A25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246" y="3191869"/>
            <a:ext cx="4207932" cy="309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3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3222-0E22-4F98-9CBA-448F3FE3A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739" y="-137029"/>
            <a:ext cx="10515600" cy="1065922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Family involvement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2BE724-1739-4737-BD89-45228B11D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1" y="709877"/>
            <a:ext cx="3625497" cy="271912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9031D-7C2E-4066-B99D-C0C683CE5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28" y="979679"/>
            <a:ext cx="2441927" cy="3255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6410E0-D1F4-4BEF-9E7D-C04836371E77}"/>
              </a:ext>
            </a:extLst>
          </p:cNvPr>
          <p:cNvSpPr txBox="1"/>
          <p:nvPr/>
        </p:nvSpPr>
        <p:spPr>
          <a:xfrm>
            <a:off x="252061" y="3429000"/>
            <a:ext cx="206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Christmas concert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C72082-5EB8-48C1-9255-58F57717F4E1}"/>
              </a:ext>
            </a:extLst>
          </p:cNvPr>
          <p:cNvSpPr txBox="1"/>
          <p:nvPr/>
        </p:nvSpPr>
        <p:spPr>
          <a:xfrm>
            <a:off x="4379740" y="3526272"/>
            <a:ext cx="206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Easter parade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BD73A7-5BC7-4A2A-AFFF-7BE9B16C4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188" y="1212199"/>
            <a:ext cx="2045549" cy="27273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233351-F55A-481E-AB3B-57D6670E6701}"/>
              </a:ext>
            </a:extLst>
          </p:cNvPr>
          <p:cNvSpPr txBox="1"/>
          <p:nvPr/>
        </p:nvSpPr>
        <p:spPr>
          <a:xfrm>
            <a:off x="7198188" y="635478"/>
            <a:ext cx="2441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visit from a parent dentist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A0EF36-FC60-4292-BE56-6DC738639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61" y="4150217"/>
            <a:ext cx="2794177" cy="25153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2AD0E1-886F-4AF1-8E48-F1F560E9DFAE}"/>
              </a:ext>
            </a:extLst>
          </p:cNvPr>
          <p:cNvSpPr txBox="1"/>
          <p:nvPr/>
        </p:nvSpPr>
        <p:spPr>
          <a:xfrm>
            <a:off x="3046238" y="5329262"/>
            <a:ext cx="2065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Father’s day afternoon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D253FE-E21E-475B-86D2-06C4949C64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486" y="1158688"/>
            <a:ext cx="2502351" cy="14489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DFB569-0BE0-403D-BCEC-CB9DB76DEAD1}"/>
              </a:ext>
            </a:extLst>
          </p:cNvPr>
          <p:cNvSpPr txBox="1"/>
          <p:nvPr/>
        </p:nvSpPr>
        <p:spPr>
          <a:xfrm>
            <a:off x="9529486" y="2607630"/>
            <a:ext cx="2441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visit from a parent paramedic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DC9F57-AE93-4102-A954-31D1F9F14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539" y="4353408"/>
            <a:ext cx="2311756" cy="22163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0631A6D-0C4F-4529-91C1-666A45CB846E}"/>
              </a:ext>
            </a:extLst>
          </p:cNvPr>
          <p:cNvSpPr txBox="1"/>
          <p:nvPr/>
        </p:nvSpPr>
        <p:spPr>
          <a:xfrm>
            <a:off x="4844349" y="6442197"/>
            <a:ext cx="206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Easter egg hunt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2074EF7-95D3-47C4-9390-2A7B21DE25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2856" y="4054342"/>
            <a:ext cx="2649805" cy="23151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AD9C92C-680B-42AA-A1AD-1662B2E5C386}"/>
              </a:ext>
            </a:extLst>
          </p:cNvPr>
          <p:cNvSpPr txBox="1"/>
          <p:nvPr/>
        </p:nvSpPr>
        <p:spPr>
          <a:xfrm>
            <a:off x="8661406" y="6331152"/>
            <a:ext cx="186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Decorations Day</a:t>
            </a:r>
          </a:p>
        </p:txBody>
      </p:sp>
    </p:spTree>
    <p:extLst>
      <p:ext uri="{BB962C8B-B14F-4D97-AF65-F5344CB8AC3E}">
        <p14:creationId xmlns:p14="http://schemas.microsoft.com/office/powerpoint/2010/main" val="3133224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1118A0BE-0405-D547-991D-8FEF02D518D7}"/>
              </a:ext>
            </a:extLst>
          </p:cNvPr>
          <p:cNvSpPr/>
          <p:nvPr/>
        </p:nvSpPr>
        <p:spPr>
          <a:xfrm>
            <a:off x="781710" y="714958"/>
            <a:ext cx="10628580" cy="5784041"/>
          </a:xfrm>
          <a:prstGeom prst="rect">
            <a:avLst/>
          </a:prstGeom>
          <a:solidFill>
            <a:schemeClr val="bg2">
              <a:lumMod val="75000"/>
              <a:alpha val="56150"/>
            </a:schemeClr>
          </a:solidFill>
          <a:ln w="12700">
            <a:miter lim="400000"/>
          </a:ln>
        </p:spPr>
        <p:txBody>
          <a:bodyPr lIns="41494" tIns="41494" rIns="41494" bIns="41494" anchor="ctr"/>
          <a:lstStyle/>
          <a:p>
            <a:pPr>
              <a:lnSpc>
                <a:spcPct val="130000"/>
              </a:lnSpc>
              <a:defRPr sz="2000" spc="0">
                <a:solidFill>
                  <a:srgbClr val="A7A7A7"/>
                </a:solidFill>
              </a:defRPr>
            </a:pPr>
            <a:r>
              <a:rPr lang="en-US" sz="1000"/>
              <a:t>PORTFOLIO</a:t>
            </a:r>
            <a:endParaRPr lang="en-US" sz="1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F9D735-AA56-414A-AF13-C95F18BDFC4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805613" y="4053592"/>
            <a:ext cx="4499782" cy="182557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FCE4E-2EE1-0F4F-9482-5A8453AF12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>
            <a:off x="10970929" y="5435332"/>
            <a:ext cx="1274503" cy="409444"/>
          </a:xfrm>
        </p:spPr>
        <p:txBody>
          <a:bodyPr/>
          <a:lstStyle/>
          <a:p>
            <a:r>
              <a:rPr lang="en-US" dirty="0"/>
              <a:t>Samantha Brewster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0A0592D-984A-274B-8B96-FE90DDA3C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327" y="834530"/>
            <a:ext cx="5670381" cy="1321674"/>
          </a:xfrm>
        </p:spPr>
        <p:txBody>
          <a:bodyPr>
            <a:normAutofit/>
          </a:bodyPr>
          <a:lstStyle/>
          <a:p>
            <a:r>
              <a:rPr lang="en-US" sz="3600" dirty="0"/>
              <a:t> 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E473E683-0B33-483B-8AD4-1C096C3E2A76}"/>
              </a:ext>
            </a:extLst>
          </p:cNvPr>
          <p:cNvSpPr txBox="1">
            <a:spLocks/>
          </p:cNvSpPr>
          <p:nvPr/>
        </p:nvSpPr>
        <p:spPr>
          <a:xfrm>
            <a:off x="5653815" y="1553334"/>
            <a:ext cx="5399491" cy="4325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 b="0" i="0" u="none" strike="noStrike" cap="none" spc="959" baseline="0">
                <a:ln>
                  <a:noFill/>
                </a:ln>
                <a:solidFill>
                  <a:schemeClr val="tx1"/>
                </a:solidFill>
                <a:uFillTx/>
                <a:latin typeface="+mj-lt"/>
                <a:ea typeface="+mn-ea"/>
                <a:cs typeface="+mn-cs"/>
                <a:sym typeface="Reem Kufi"/>
              </a:defRPr>
            </a:lvl1pPr>
            <a:lvl2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0" b="0" i="0" u="none" strike="noStrike" cap="none" spc="699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2pPr>
            <a:lvl3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0" b="0" i="0" u="none" strike="noStrike" cap="none" spc="699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3pPr>
            <a:lvl4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0" b="0" i="0" u="none" strike="noStrike" cap="none" spc="699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4pPr>
            <a:lvl5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0" b="0" i="0" u="none" strike="noStrike" cap="none" spc="699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5pPr>
            <a:lvl6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0" b="0" i="0" u="none" strike="noStrike" cap="none" spc="699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6pPr>
            <a:lvl7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0" b="0" i="0" u="none" strike="noStrike" cap="none" spc="699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7pPr>
            <a:lvl8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0" b="0" i="0" u="none" strike="noStrike" cap="none" spc="699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8pPr>
            <a:lvl9pPr marL="0" marR="0" indent="0" algn="ctr" defTabSz="82153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0" b="0" i="0" u="none" strike="noStrike" cap="none" spc="6999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Reem Kufi"/>
              </a:defRPr>
            </a:lvl9pPr>
          </a:lstStyle>
          <a:p>
            <a:pPr hangingPunct="1"/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744BCF-FFEE-400E-8888-C90FBEC6A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181" y="978832"/>
            <a:ext cx="3584759" cy="5050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6D392B-C69D-409F-9EC3-E28B0E357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764" y="1012428"/>
            <a:ext cx="3060457" cy="22038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A6DC4A-FCDC-4C81-93DB-AE169B040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805" y="978832"/>
            <a:ext cx="2298391" cy="3011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3A3699-DA28-4311-8601-B09D9F188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299" y="3874407"/>
            <a:ext cx="3322313" cy="22686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923AB8-8B8B-4D23-89B8-9634CD629B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3620" y="4565019"/>
            <a:ext cx="2778488" cy="120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6281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933" y="258262"/>
            <a:ext cx="5706033" cy="939731"/>
          </a:xfrm>
        </p:spPr>
        <p:txBody>
          <a:bodyPr>
            <a:noAutofit/>
          </a:bodyPr>
          <a:lstStyle/>
          <a:p>
            <a:r>
              <a:rPr lang="en-US" sz="3300" b="1" dirty="0">
                <a:solidFill>
                  <a:schemeClr val="tx1"/>
                </a:solidFill>
              </a:rPr>
              <a:t>Seven Areas of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0035" y="2005227"/>
            <a:ext cx="4074903" cy="273844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LITERACY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C80FB-53F9-42EE-B1E6-D0F998EC5D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9715" y="2252296"/>
            <a:ext cx="4627306" cy="418463"/>
          </a:xfrm>
        </p:spPr>
        <p:txBody>
          <a:bodyPr>
            <a:noAutofit/>
          </a:bodyPr>
          <a:lstStyle/>
          <a:p>
            <a:r>
              <a:rPr lang="en-ZA" sz="1600" dirty="0">
                <a:solidFill>
                  <a:schemeClr val="bg2">
                    <a:lumMod val="75000"/>
                  </a:schemeClr>
                </a:solidFill>
              </a:rPr>
              <a:t>Comprehension, word reading, writing.</a:t>
            </a:r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BA2B5-6A90-4204-ABDD-7183FBB03A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30035" y="2830074"/>
            <a:ext cx="4074903" cy="273844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MATHS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7D4C34-22A0-4D54-A07D-E1E9A11463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9715" y="3077143"/>
            <a:ext cx="4073978" cy="418463"/>
          </a:xfrm>
        </p:spPr>
        <p:txBody>
          <a:bodyPr>
            <a:normAutofit/>
          </a:bodyPr>
          <a:lstStyle/>
          <a:p>
            <a:r>
              <a:rPr lang="en-ZA" sz="1600" dirty="0">
                <a:solidFill>
                  <a:schemeClr val="bg2">
                    <a:lumMod val="75000"/>
                  </a:schemeClr>
                </a:solidFill>
              </a:rPr>
              <a:t>Number, Numerical patterns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1D392D-FB66-47A0-B628-5ADE822A2C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30034" y="3654921"/>
            <a:ext cx="4939808" cy="418463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UNDERSTANDING THE WORLD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26CE0-2506-4B44-A26F-C12BFA5B18B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4325" y="3863424"/>
            <a:ext cx="4073978" cy="418463"/>
          </a:xfrm>
        </p:spPr>
        <p:txBody>
          <a:bodyPr>
            <a:noAutofit/>
          </a:bodyPr>
          <a:lstStyle/>
          <a:p>
            <a:r>
              <a:rPr lang="en-ZA" sz="1600" dirty="0">
                <a:solidFill>
                  <a:schemeClr val="bg2">
                    <a:lumMod val="75000"/>
                  </a:schemeClr>
                </a:solidFill>
              </a:rPr>
              <a:t>Past &amp; present; People, culture &amp; communities; The Natural World</a:t>
            </a:r>
          </a:p>
          <a:p>
            <a:endParaRPr lang="en-ZA" sz="1600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8F40F8-BF35-45E9-B3DD-5436362D746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8424" y="4479768"/>
            <a:ext cx="4074903" cy="273844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EXPRESSIVE ARTS &amp; DESIGN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39C97C-2DDC-4706-B96C-B02FAE53A42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28104" y="4726838"/>
            <a:ext cx="4532665" cy="747714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>
                <a:solidFill>
                  <a:schemeClr val="bg2">
                    <a:lumMod val="75000"/>
                  </a:schemeClr>
                </a:solidFill>
              </a:rPr>
              <a:t>Creating with materials; Being imaginative and expressive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D1BD041-3428-4D62-934F-F3FF6D36F90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9879051" y="5624513"/>
            <a:ext cx="160300" cy="176009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AD1D73A-84DC-4411-87E8-4E50C38D8D07}"/>
              </a:ext>
            </a:extLst>
          </p:cNvPr>
          <p:cNvSpPr txBox="1">
            <a:spLocks/>
          </p:cNvSpPr>
          <p:nvPr/>
        </p:nvSpPr>
        <p:spPr>
          <a:xfrm>
            <a:off x="2057493" y="1883807"/>
            <a:ext cx="4370611" cy="36848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COMMUNICATION &amp; LANGUAGE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AE4517E-D324-4ED8-8CB7-C893A4B47BD9}"/>
              </a:ext>
            </a:extLst>
          </p:cNvPr>
          <p:cNvSpPr txBox="1">
            <a:spLocks/>
          </p:cNvSpPr>
          <p:nvPr/>
        </p:nvSpPr>
        <p:spPr>
          <a:xfrm>
            <a:off x="2165217" y="2932758"/>
            <a:ext cx="4074903" cy="273844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1"/>
                </a:solidFill>
              </a:rPr>
              <a:t>PERSONAL, SOCIAL &amp; EMOTIONAL</a:t>
            </a:r>
          </a:p>
          <a:p>
            <a:endParaRPr lang="en-GB" sz="15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36FF4C9-3F7D-4BFA-AEEF-65B51FF0E52C}"/>
              </a:ext>
            </a:extLst>
          </p:cNvPr>
          <p:cNvSpPr txBox="1">
            <a:spLocks/>
          </p:cNvSpPr>
          <p:nvPr/>
        </p:nvSpPr>
        <p:spPr>
          <a:xfrm>
            <a:off x="2165217" y="3968934"/>
            <a:ext cx="4074903" cy="27384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>
                <a:solidFill>
                  <a:schemeClr val="tx1"/>
                </a:solidFill>
              </a:rPr>
              <a:t>PHYSICAL DEVELOPMENT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B1B8253-3B71-498F-8240-785ED518D06E}"/>
              </a:ext>
            </a:extLst>
          </p:cNvPr>
          <p:cNvSpPr txBox="1">
            <a:spLocks/>
          </p:cNvSpPr>
          <p:nvPr/>
        </p:nvSpPr>
        <p:spPr>
          <a:xfrm>
            <a:off x="2165678" y="2230993"/>
            <a:ext cx="4073978" cy="4184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600" dirty="0">
                <a:solidFill>
                  <a:schemeClr val="bg2">
                    <a:lumMod val="75000"/>
                  </a:schemeClr>
                </a:solidFill>
              </a:rPr>
              <a:t>Listening, understanding and speaking</a:t>
            </a:r>
            <a:r>
              <a:rPr lang="en-ZA" sz="1050" dirty="0"/>
              <a:t>.</a:t>
            </a:r>
            <a:endParaRPr lang="en-US" sz="105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489D72E-A13E-4064-881E-19B1D4E42E76}"/>
              </a:ext>
            </a:extLst>
          </p:cNvPr>
          <p:cNvSpPr txBox="1">
            <a:spLocks/>
          </p:cNvSpPr>
          <p:nvPr/>
        </p:nvSpPr>
        <p:spPr>
          <a:xfrm>
            <a:off x="2163972" y="3164669"/>
            <a:ext cx="4073978" cy="41846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800" dirty="0">
                <a:solidFill>
                  <a:schemeClr val="bg2">
                    <a:lumMod val="75000"/>
                  </a:schemeClr>
                </a:solidFill>
              </a:rPr>
              <a:t>Self-regulation, manging self and building relationships </a:t>
            </a: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77EEC96-F778-4844-BDF9-FDA0DAF2C4C0}"/>
              </a:ext>
            </a:extLst>
          </p:cNvPr>
          <p:cNvSpPr txBox="1">
            <a:spLocks/>
          </p:cNvSpPr>
          <p:nvPr/>
        </p:nvSpPr>
        <p:spPr>
          <a:xfrm>
            <a:off x="2057493" y="4281887"/>
            <a:ext cx="4073978" cy="4184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600" dirty="0">
                <a:solidFill>
                  <a:schemeClr val="bg2">
                    <a:lumMod val="75000"/>
                  </a:schemeClr>
                </a:solidFill>
              </a:rPr>
              <a:t>Fine and gross motor skills</a:t>
            </a:r>
            <a:r>
              <a:rPr lang="en-ZA" sz="1050" dirty="0"/>
              <a:t>.</a:t>
            </a:r>
            <a:endParaRPr lang="en-US" sz="1050" dirty="0"/>
          </a:p>
        </p:txBody>
      </p:sp>
      <p:sp>
        <p:nvSpPr>
          <p:cNvPr id="27" name="Left Bracket 26">
            <a:extLst>
              <a:ext uri="{FF2B5EF4-FFF2-40B4-BE49-F238E27FC236}">
                <a16:creationId xmlns:a16="http://schemas.microsoft.com/office/drawing/2014/main" id="{7D22192D-6012-476B-A8A3-86706DCD1B8B}"/>
              </a:ext>
            </a:extLst>
          </p:cNvPr>
          <p:cNvSpPr/>
          <p:nvPr/>
        </p:nvSpPr>
        <p:spPr>
          <a:xfrm>
            <a:off x="6371780" y="1890889"/>
            <a:ext cx="146456" cy="3300491"/>
          </a:xfrm>
          <a:prstGeom prst="leftBracke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" name="Left Bracket 27">
            <a:extLst>
              <a:ext uri="{FF2B5EF4-FFF2-40B4-BE49-F238E27FC236}">
                <a16:creationId xmlns:a16="http://schemas.microsoft.com/office/drawing/2014/main" id="{B979D3C2-64F9-433E-9A84-5A40B356C9E5}"/>
              </a:ext>
            </a:extLst>
          </p:cNvPr>
          <p:cNvSpPr/>
          <p:nvPr/>
        </p:nvSpPr>
        <p:spPr>
          <a:xfrm>
            <a:off x="2027617" y="1888572"/>
            <a:ext cx="134186" cy="2591196"/>
          </a:xfrm>
          <a:prstGeom prst="leftBracke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FDD8CF0-5F22-4B7A-A0DD-4B8B9D398CB4}"/>
              </a:ext>
            </a:extLst>
          </p:cNvPr>
          <p:cNvSpPr txBox="1">
            <a:spLocks/>
          </p:cNvSpPr>
          <p:nvPr/>
        </p:nvSpPr>
        <p:spPr>
          <a:xfrm rot="16200000">
            <a:off x="1057608" y="2908526"/>
            <a:ext cx="1592236" cy="33332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b="1" dirty="0">
                <a:solidFill>
                  <a:schemeClr val="accent1">
                    <a:lumMod val="50000"/>
                  </a:schemeClr>
                </a:solidFill>
              </a:rPr>
              <a:t>prime areas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C593BE3-B245-489F-9DB4-0D7C4ECB3304}"/>
              </a:ext>
            </a:extLst>
          </p:cNvPr>
          <p:cNvSpPr txBox="1">
            <a:spLocks/>
          </p:cNvSpPr>
          <p:nvPr/>
        </p:nvSpPr>
        <p:spPr>
          <a:xfrm rot="16200000">
            <a:off x="5157091" y="2291817"/>
            <a:ext cx="1982333" cy="16421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b="1" dirty="0">
                <a:solidFill>
                  <a:schemeClr val="accent1">
                    <a:lumMod val="50000"/>
                  </a:schemeClr>
                </a:solidFill>
              </a:rPr>
              <a:t>specific areas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2A28801-803C-466A-B5CB-C3B9E0CAA5C2}"/>
              </a:ext>
            </a:extLst>
          </p:cNvPr>
          <p:cNvSpPr txBox="1">
            <a:spLocks/>
          </p:cNvSpPr>
          <p:nvPr/>
        </p:nvSpPr>
        <p:spPr>
          <a:xfrm>
            <a:off x="6983043" y="5990408"/>
            <a:ext cx="4073978" cy="4184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200" dirty="0">
                <a:solidFill>
                  <a:schemeClr val="bg2">
                    <a:lumMod val="75000"/>
                  </a:schemeClr>
                </a:solidFill>
              </a:rPr>
              <a:t>All areas are interconnected.</a:t>
            </a:r>
            <a:endParaRPr lang="en-US"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EE6A4A-1624-486A-AC63-D29BD9BB6610}"/>
              </a:ext>
            </a:extLst>
          </p:cNvPr>
          <p:cNvSpPr txBox="1"/>
          <p:nvPr/>
        </p:nvSpPr>
        <p:spPr>
          <a:xfrm>
            <a:off x="309450" y="578903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1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The prime areas are fundamental in a child’s life and underpin all other areas of learning and development.</a:t>
            </a:r>
          </a:p>
        </p:txBody>
      </p:sp>
    </p:spTree>
    <p:extLst>
      <p:ext uri="{BB962C8B-B14F-4D97-AF65-F5344CB8AC3E}">
        <p14:creationId xmlns:p14="http://schemas.microsoft.com/office/powerpoint/2010/main" val="1844941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0EA64-A9EF-47AD-939D-7A4EB709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11" y="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Communication and language (C&amp;L)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BA10ABC7-FFFC-45A0-96A1-97799E8BD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00"/>
          <a:stretch/>
        </p:blipFill>
        <p:spPr>
          <a:xfrm>
            <a:off x="162541" y="1064330"/>
            <a:ext cx="7866065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263445-F1F7-4822-AE75-9818CDA028FD}"/>
              </a:ext>
            </a:extLst>
          </p:cNvPr>
          <p:cNvSpPr txBox="1"/>
          <p:nvPr/>
        </p:nvSpPr>
        <p:spPr>
          <a:xfrm>
            <a:off x="8398933" y="1636889"/>
            <a:ext cx="32399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Communication and language</a:t>
            </a:r>
          </a:p>
          <a:p>
            <a:endParaRPr lang="en-GB" sz="2000" u="sng" dirty="0"/>
          </a:p>
          <a:p>
            <a:r>
              <a:rPr lang="en-GB" sz="2000" dirty="0"/>
              <a:t>Is split into 3 parts: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Listening and attention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Understanding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Speaking  </a:t>
            </a:r>
          </a:p>
        </p:txBody>
      </p:sp>
    </p:spTree>
    <p:extLst>
      <p:ext uri="{BB962C8B-B14F-4D97-AF65-F5344CB8AC3E}">
        <p14:creationId xmlns:p14="http://schemas.microsoft.com/office/powerpoint/2010/main" val="1771253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0EA64-A9EF-47AD-939D-7A4EB709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175"/>
            <a:ext cx="10848975" cy="1325563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Personal, social, emotional development (PSED)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14F53E-9262-4486-8A0B-000FCB725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8" y="1028700"/>
            <a:ext cx="10648951" cy="5829300"/>
          </a:xfrm>
        </p:spPr>
      </p:pic>
    </p:spTree>
    <p:extLst>
      <p:ext uri="{BB962C8B-B14F-4D97-AF65-F5344CB8AC3E}">
        <p14:creationId xmlns:p14="http://schemas.microsoft.com/office/powerpoint/2010/main" val="2137843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0EA64-A9EF-47AD-939D-7A4EB709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5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Physical development (PD)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F1C71B-F66E-4E47-BD0B-EF6CD152B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962723"/>
            <a:ext cx="10101263" cy="5701602"/>
          </a:xfrm>
        </p:spPr>
      </p:pic>
    </p:spTree>
    <p:extLst>
      <p:ext uri="{BB962C8B-B14F-4D97-AF65-F5344CB8AC3E}">
        <p14:creationId xmlns:p14="http://schemas.microsoft.com/office/powerpoint/2010/main" val="3266993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1A0C7-3261-41E6-BBDB-54149AB7D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How we develop physical skills in Pre-school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E6C50-EE25-48DB-A7A1-47F6AE339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85949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sz="3000" u="sng" dirty="0"/>
              <a:t>Dough Disco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516966-5D74-46E3-85B6-3262922B9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17" y="2552701"/>
            <a:ext cx="2188553" cy="2964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555B06-3D14-4965-AA78-554AA8B34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885" y="1721732"/>
            <a:ext cx="3333750" cy="4371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F3907E-370A-4CB5-9AC1-D8D2F7940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181138" y="1612680"/>
            <a:ext cx="2712685" cy="36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35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456</Words>
  <Application>Microsoft Office PowerPoint</Application>
  <PresentationFormat>Widescreen</PresentationFormat>
  <Paragraphs>110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Cormorant Infant Regular</vt:lpstr>
      <vt:lpstr>Quentin</vt:lpstr>
      <vt:lpstr>Office Theme</vt:lpstr>
      <vt:lpstr>Welcome to Pre-School </vt:lpstr>
      <vt:lpstr>PowerPoint Presentation</vt:lpstr>
      <vt:lpstr>Family involvement</vt:lpstr>
      <vt:lpstr> </vt:lpstr>
      <vt:lpstr>Seven Areas of Learning</vt:lpstr>
      <vt:lpstr>Communication and language (C&amp;L)</vt:lpstr>
      <vt:lpstr>Personal, social, emotional development (PSED)</vt:lpstr>
      <vt:lpstr>Physical development (PD)</vt:lpstr>
      <vt:lpstr>How we develop physical skills in Pre-school </vt:lpstr>
      <vt:lpstr>PowerPoint Presentation</vt:lpstr>
      <vt:lpstr>Our Curriculum </vt:lpstr>
      <vt:lpstr>How does my child learn at preschool? </vt:lpstr>
      <vt:lpstr>Zones in the classroom</vt:lpstr>
      <vt:lpstr>Zones in the classroom</vt:lpstr>
      <vt:lpstr>Outdoors </vt:lpstr>
      <vt:lpstr>Exploring Nature sessions</vt:lpstr>
      <vt:lpstr>How can I help my child at home? </vt:lpstr>
      <vt:lpstr>How can I help my child at home? </vt:lpstr>
      <vt:lpstr>How can I help my child at home? </vt:lpstr>
      <vt:lpstr>Snack table and lunch time</vt:lpstr>
      <vt:lpstr>Tapestry</vt:lpstr>
      <vt:lpstr>Lending library </vt:lpstr>
      <vt:lpstr>PowerPoint Presentation</vt:lpstr>
      <vt:lpstr>Tell me and I’ll forget. Teach me and I’ll remember. Involve me and I’ll learn.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Pre-School</dc:title>
  <dc:creator>Amie</dc:creator>
  <cp:lastModifiedBy>Amie</cp:lastModifiedBy>
  <cp:revision>27</cp:revision>
  <dcterms:created xsi:type="dcterms:W3CDTF">2024-09-25T09:35:07Z</dcterms:created>
  <dcterms:modified xsi:type="dcterms:W3CDTF">2024-10-09T10:04:18Z</dcterms:modified>
</cp:coreProperties>
</file>